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66" r:id="rId4"/>
    <p:sldId id="262" r:id="rId5"/>
    <p:sldId id="265" r:id="rId6"/>
    <p:sldId id="264" r:id="rId7"/>
    <p:sldId id="263" r:id="rId8"/>
    <p:sldId id="261" r:id="rId9"/>
    <p:sldId id="259" r:id="rId10"/>
    <p:sldId id="260" r:id="rId11"/>
    <p:sldId id="273" r:id="rId12"/>
    <p:sldId id="258" r:id="rId13"/>
    <p:sldId id="272" r:id="rId14"/>
    <p:sldId id="271" r:id="rId15"/>
    <p:sldId id="270" r:id="rId16"/>
    <p:sldId id="269" r:id="rId17"/>
    <p:sldId id="268" r:id="rId18"/>
    <p:sldId id="257" r:id="rId19"/>
    <p:sldId id="275" r:id="rId20"/>
    <p:sldId id="274"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4" d="100"/>
          <a:sy n="54" d="100"/>
        </p:scale>
        <p:origin x="677"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D3975B-FA94-48AD-9C62-2BE0D592C62A}" type="datetimeFigureOut">
              <a:rPr lang="en-US" smtClean="0"/>
              <a:t>9/27/2021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D07C8A-492D-4076-8786-890B4F666CF2}" type="slidenum">
              <a:rPr lang="en-US" smtClean="0"/>
              <a:t>‹#›</a:t>
            </a:fld>
            <a:endParaRPr lang="en-US"/>
          </a:p>
        </p:txBody>
      </p:sp>
    </p:spTree>
    <p:extLst>
      <p:ext uri="{BB962C8B-B14F-4D97-AF65-F5344CB8AC3E}">
        <p14:creationId xmlns:p14="http://schemas.microsoft.com/office/powerpoint/2010/main" val="2219924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D3975B-FA94-48AD-9C62-2BE0D592C62A}" type="datetimeFigureOut">
              <a:rPr lang="en-US" smtClean="0"/>
              <a:t>9/27/2021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D07C8A-492D-4076-8786-890B4F666CF2}" type="slidenum">
              <a:rPr lang="en-US" smtClean="0"/>
              <a:t>‹#›</a:t>
            </a:fld>
            <a:endParaRPr lang="en-US"/>
          </a:p>
        </p:txBody>
      </p:sp>
    </p:spTree>
    <p:extLst>
      <p:ext uri="{BB962C8B-B14F-4D97-AF65-F5344CB8AC3E}">
        <p14:creationId xmlns:p14="http://schemas.microsoft.com/office/powerpoint/2010/main" val="817999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D3975B-FA94-48AD-9C62-2BE0D592C62A}" type="datetimeFigureOut">
              <a:rPr lang="en-US" smtClean="0"/>
              <a:t>9/27/2021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D07C8A-492D-4076-8786-890B4F666CF2}" type="slidenum">
              <a:rPr lang="en-US" smtClean="0"/>
              <a:t>‹#›</a:t>
            </a:fld>
            <a:endParaRPr lang="en-US"/>
          </a:p>
        </p:txBody>
      </p:sp>
    </p:spTree>
    <p:extLst>
      <p:ext uri="{BB962C8B-B14F-4D97-AF65-F5344CB8AC3E}">
        <p14:creationId xmlns:p14="http://schemas.microsoft.com/office/powerpoint/2010/main" val="62858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D3975B-FA94-48AD-9C62-2BE0D592C62A}" type="datetimeFigureOut">
              <a:rPr lang="en-US" smtClean="0"/>
              <a:t>9/27/2021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D07C8A-492D-4076-8786-890B4F666CF2}" type="slidenum">
              <a:rPr lang="en-US" smtClean="0"/>
              <a:t>‹#›</a:t>
            </a:fld>
            <a:endParaRPr lang="en-US"/>
          </a:p>
        </p:txBody>
      </p:sp>
    </p:spTree>
    <p:extLst>
      <p:ext uri="{BB962C8B-B14F-4D97-AF65-F5344CB8AC3E}">
        <p14:creationId xmlns:p14="http://schemas.microsoft.com/office/powerpoint/2010/main" val="166316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6D3975B-FA94-48AD-9C62-2BE0D592C62A}" type="datetimeFigureOut">
              <a:rPr lang="en-US" smtClean="0"/>
              <a:t>9/27/2021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D07C8A-492D-4076-8786-890B4F666CF2}" type="slidenum">
              <a:rPr lang="en-US" smtClean="0"/>
              <a:t>‹#›</a:t>
            </a:fld>
            <a:endParaRPr lang="en-US"/>
          </a:p>
        </p:txBody>
      </p:sp>
    </p:spTree>
    <p:extLst>
      <p:ext uri="{BB962C8B-B14F-4D97-AF65-F5344CB8AC3E}">
        <p14:creationId xmlns:p14="http://schemas.microsoft.com/office/powerpoint/2010/main" val="4176029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D3975B-FA94-48AD-9C62-2BE0D592C62A}" type="datetimeFigureOut">
              <a:rPr lang="en-US" smtClean="0"/>
              <a:t>9/27/2021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D07C8A-492D-4076-8786-890B4F666CF2}" type="slidenum">
              <a:rPr lang="en-US" smtClean="0"/>
              <a:t>‹#›</a:t>
            </a:fld>
            <a:endParaRPr lang="en-US"/>
          </a:p>
        </p:txBody>
      </p:sp>
    </p:spTree>
    <p:extLst>
      <p:ext uri="{BB962C8B-B14F-4D97-AF65-F5344CB8AC3E}">
        <p14:creationId xmlns:p14="http://schemas.microsoft.com/office/powerpoint/2010/main" val="3731610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D3975B-FA94-48AD-9C62-2BE0D592C62A}" type="datetimeFigureOut">
              <a:rPr lang="en-US" smtClean="0"/>
              <a:t>9/27/2021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D07C8A-492D-4076-8786-890B4F666CF2}" type="slidenum">
              <a:rPr lang="en-US" smtClean="0"/>
              <a:t>‹#›</a:t>
            </a:fld>
            <a:endParaRPr lang="en-US"/>
          </a:p>
        </p:txBody>
      </p:sp>
    </p:spTree>
    <p:extLst>
      <p:ext uri="{BB962C8B-B14F-4D97-AF65-F5344CB8AC3E}">
        <p14:creationId xmlns:p14="http://schemas.microsoft.com/office/powerpoint/2010/main" val="475917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D3975B-FA94-48AD-9C62-2BE0D592C62A}" type="datetimeFigureOut">
              <a:rPr lang="en-US" smtClean="0"/>
              <a:t>9/27/2021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D07C8A-492D-4076-8786-890B4F666CF2}" type="slidenum">
              <a:rPr lang="en-US" smtClean="0"/>
              <a:t>‹#›</a:t>
            </a:fld>
            <a:endParaRPr lang="en-US"/>
          </a:p>
        </p:txBody>
      </p:sp>
    </p:spTree>
    <p:extLst>
      <p:ext uri="{BB962C8B-B14F-4D97-AF65-F5344CB8AC3E}">
        <p14:creationId xmlns:p14="http://schemas.microsoft.com/office/powerpoint/2010/main" val="1959105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D3975B-FA94-48AD-9C62-2BE0D592C62A}" type="datetimeFigureOut">
              <a:rPr lang="en-US" smtClean="0"/>
              <a:t>9/27/2021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D07C8A-492D-4076-8786-890B4F666CF2}" type="slidenum">
              <a:rPr lang="en-US" smtClean="0"/>
              <a:t>‹#›</a:t>
            </a:fld>
            <a:endParaRPr lang="en-US"/>
          </a:p>
        </p:txBody>
      </p:sp>
    </p:spTree>
    <p:extLst>
      <p:ext uri="{BB962C8B-B14F-4D97-AF65-F5344CB8AC3E}">
        <p14:creationId xmlns:p14="http://schemas.microsoft.com/office/powerpoint/2010/main" val="1604527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6D3975B-FA94-48AD-9C62-2BE0D592C62A}" type="datetimeFigureOut">
              <a:rPr lang="en-US" smtClean="0"/>
              <a:t>9/27/2021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D07C8A-492D-4076-8786-890B4F666CF2}" type="slidenum">
              <a:rPr lang="en-US" smtClean="0"/>
              <a:t>‹#›</a:t>
            </a:fld>
            <a:endParaRPr lang="en-US"/>
          </a:p>
        </p:txBody>
      </p:sp>
    </p:spTree>
    <p:extLst>
      <p:ext uri="{BB962C8B-B14F-4D97-AF65-F5344CB8AC3E}">
        <p14:creationId xmlns:p14="http://schemas.microsoft.com/office/powerpoint/2010/main" val="299002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6D3975B-FA94-48AD-9C62-2BE0D592C62A}" type="datetimeFigureOut">
              <a:rPr lang="en-US" smtClean="0"/>
              <a:t>9/27/2021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D07C8A-492D-4076-8786-890B4F666CF2}" type="slidenum">
              <a:rPr lang="en-US" smtClean="0"/>
              <a:t>‹#›</a:t>
            </a:fld>
            <a:endParaRPr lang="en-US"/>
          </a:p>
        </p:txBody>
      </p:sp>
    </p:spTree>
    <p:extLst>
      <p:ext uri="{BB962C8B-B14F-4D97-AF65-F5344CB8AC3E}">
        <p14:creationId xmlns:p14="http://schemas.microsoft.com/office/powerpoint/2010/main" val="3572055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D3975B-FA94-48AD-9C62-2BE0D592C62A}" type="datetimeFigureOut">
              <a:rPr lang="en-US" smtClean="0"/>
              <a:t>9/27/2021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D07C8A-492D-4076-8786-890B4F666CF2}" type="slidenum">
              <a:rPr lang="en-US" smtClean="0"/>
              <a:t>‹#›</a:t>
            </a:fld>
            <a:endParaRPr lang="en-US"/>
          </a:p>
        </p:txBody>
      </p:sp>
    </p:spTree>
    <p:extLst>
      <p:ext uri="{BB962C8B-B14F-4D97-AF65-F5344CB8AC3E}">
        <p14:creationId xmlns:p14="http://schemas.microsoft.com/office/powerpoint/2010/main" val="31342691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7213" y="1122363"/>
            <a:ext cx="11058525" cy="2387600"/>
          </a:xfrm>
        </p:spPr>
        <p:txBody>
          <a:bodyPr/>
          <a:lstStyle/>
          <a:p>
            <a:r>
              <a:rPr lang="en-GB" b="1" cap="all" dirty="0" smtClean="0"/>
              <a:t>Political science introduction lecture 3</a:t>
            </a:r>
            <a:endParaRPr lang="en-US" b="1" cap="all" dirty="0"/>
          </a:p>
        </p:txBody>
      </p:sp>
      <p:sp>
        <p:nvSpPr>
          <p:cNvPr id="3" name="Subtitle 2"/>
          <p:cNvSpPr>
            <a:spLocks noGrp="1"/>
          </p:cNvSpPr>
          <p:nvPr>
            <p:ph type="subTitle" idx="1"/>
          </p:nvPr>
        </p:nvSpPr>
        <p:spPr/>
        <p:txBody>
          <a:bodyPr/>
          <a:lstStyle/>
          <a:p>
            <a:pPr algn="r"/>
            <a:r>
              <a:rPr lang="en-GB" dirty="0" smtClean="0"/>
              <a:t>Marem Buzurtanova </a:t>
            </a:r>
          </a:p>
          <a:p>
            <a:pPr algn="r"/>
            <a:r>
              <a:rPr lang="en-GB" dirty="0" smtClean="0"/>
              <a:t>Al-Farabi KazNU</a:t>
            </a:r>
          </a:p>
          <a:p>
            <a:pPr algn="r"/>
            <a:r>
              <a:rPr lang="en-GB" dirty="0" smtClean="0"/>
              <a:t>Almaty </a:t>
            </a:r>
            <a:r>
              <a:rPr lang="en-GB" dirty="0" smtClean="0"/>
              <a:t>202</a:t>
            </a:r>
            <a:r>
              <a:rPr lang="ru-RU" smtClean="0"/>
              <a:t>2</a:t>
            </a:r>
            <a:endParaRPr lang="en-US" dirty="0"/>
          </a:p>
        </p:txBody>
      </p:sp>
    </p:spTree>
    <p:extLst>
      <p:ext uri="{BB962C8B-B14F-4D97-AF65-F5344CB8AC3E}">
        <p14:creationId xmlns:p14="http://schemas.microsoft.com/office/powerpoint/2010/main" val="3854597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63550"/>
          </a:xfrm>
        </p:spPr>
        <p:txBody>
          <a:bodyPr>
            <a:normAutofit/>
          </a:bodyPr>
          <a:lstStyle/>
          <a:p>
            <a:pPr algn="r"/>
            <a:r>
              <a:rPr lang="en-GB" sz="1400" b="1" cap="all" dirty="0" smtClean="0"/>
              <a:t>Political science introduction lecture 3</a:t>
            </a:r>
            <a:endParaRPr lang="en-US" sz="1400" dirty="0"/>
          </a:p>
        </p:txBody>
      </p:sp>
      <p:sp>
        <p:nvSpPr>
          <p:cNvPr id="3" name="Content Placeholder 2"/>
          <p:cNvSpPr>
            <a:spLocks noGrp="1"/>
          </p:cNvSpPr>
          <p:nvPr>
            <p:ph idx="1"/>
          </p:nvPr>
        </p:nvSpPr>
        <p:spPr>
          <a:xfrm>
            <a:off x="571501" y="828676"/>
            <a:ext cx="11258550" cy="5472113"/>
          </a:xfrm>
        </p:spPr>
        <p:txBody>
          <a:bodyPr>
            <a:normAutofit fontScale="92500" lnSpcReduction="20000"/>
          </a:bodyPr>
          <a:lstStyle/>
          <a:p>
            <a:pPr marL="0" indent="0">
              <a:buNone/>
            </a:pPr>
            <a:r>
              <a:rPr lang="en-US" i="1" dirty="0" smtClean="0"/>
              <a:t>Burke: "The laws of commerce are the laws of Nature, and therefore the laws of God." (E. Burke, l.c., pp. 31, 32)</a:t>
            </a:r>
          </a:p>
          <a:p>
            <a:pPr marL="0" indent="0">
              <a:buNone/>
            </a:pPr>
            <a:endParaRPr lang="en-GB" dirty="0"/>
          </a:p>
          <a:p>
            <a:r>
              <a:rPr lang="en-US" sz="3000" b="1" dirty="0" smtClean="0"/>
              <a:t>underpinning virtues with manners in society </a:t>
            </a:r>
          </a:p>
          <a:p>
            <a:r>
              <a:rPr lang="en-US" sz="3000" b="1" dirty="0" smtClean="0"/>
              <a:t>importance of religious institutions for the moral stability and good of the state</a:t>
            </a:r>
          </a:p>
          <a:p>
            <a:r>
              <a:rPr lang="en-US" sz="3000" b="1" dirty="0" smtClean="0"/>
              <a:t>opposition to the French Revolution</a:t>
            </a:r>
          </a:p>
          <a:p>
            <a:r>
              <a:rPr lang="en-US" sz="3000" b="1" dirty="0" smtClean="0"/>
              <a:t>property essential to human life</a:t>
            </a:r>
          </a:p>
          <a:p>
            <a:r>
              <a:rPr lang="en-US" sz="3000" b="1" dirty="0" smtClean="0"/>
              <a:t>people desire to be ruled and controlled</a:t>
            </a:r>
          </a:p>
          <a:p>
            <a:r>
              <a:rPr lang="en-US" sz="3000" b="1" dirty="0" smtClean="0"/>
              <a:t>division of property - basis for social structure (property-based hierarchy) seen as natural</a:t>
            </a:r>
          </a:p>
          <a:p>
            <a:r>
              <a:rPr lang="en-US" sz="3000" b="1" dirty="0" smtClean="0"/>
              <a:t>government should focus solely on the duties that a man should have in society </a:t>
            </a:r>
            <a:r>
              <a:rPr lang="en-US" sz="3000" b="1" dirty="0"/>
              <a:t>a</a:t>
            </a:r>
            <a:r>
              <a:rPr lang="en-US" sz="3000" b="1" dirty="0" smtClean="0"/>
              <a:t>s a practicality and not to function to help individuals live their best lives</a:t>
            </a:r>
          </a:p>
        </p:txBody>
      </p:sp>
    </p:spTree>
    <p:extLst>
      <p:ext uri="{BB962C8B-B14F-4D97-AF65-F5344CB8AC3E}">
        <p14:creationId xmlns:p14="http://schemas.microsoft.com/office/powerpoint/2010/main" val="1308308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63550"/>
          </a:xfrm>
        </p:spPr>
        <p:txBody>
          <a:bodyPr>
            <a:normAutofit/>
          </a:bodyPr>
          <a:lstStyle/>
          <a:p>
            <a:pPr algn="r"/>
            <a:r>
              <a:rPr lang="en-GB" sz="1400" b="1" cap="all" dirty="0" smtClean="0"/>
              <a:t>Political science introduction lecture 3</a:t>
            </a:r>
            <a:endParaRPr lang="en-US" sz="1400" dirty="0"/>
          </a:p>
        </p:txBody>
      </p:sp>
      <p:sp>
        <p:nvSpPr>
          <p:cNvPr id="3" name="Content Placeholder 2"/>
          <p:cNvSpPr>
            <a:spLocks noGrp="1"/>
          </p:cNvSpPr>
          <p:nvPr>
            <p:ph idx="1"/>
          </p:nvPr>
        </p:nvSpPr>
        <p:spPr>
          <a:xfrm>
            <a:off x="471488" y="1028700"/>
            <a:ext cx="11258550" cy="5472113"/>
          </a:xfrm>
        </p:spPr>
        <p:txBody>
          <a:bodyPr/>
          <a:lstStyle/>
          <a:p>
            <a:pPr marL="0" indent="0">
              <a:buNone/>
            </a:pPr>
            <a:r>
              <a:rPr lang="nn-NO" dirty="0" smtClean="0"/>
              <a:t>John Stuart Mill (1806 –1873)</a:t>
            </a:r>
          </a:p>
          <a:p>
            <a:pPr marL="0" indent="0">
              <a:buNone/>
            </a:pPr>
            <a:endParaRPr lang="nn-NO" dirty="0"/>
          </a:p>
          <a:p>
            <a:pPr marL="0" indent="0">
              <a:buNone/>
            </a:pPr>
            <a:endParaRPr lang="en-US" dirty="0"/>
          </a:p>
        </p:txBody>
      </p:sp>
      <p:pic>
        <p:nvPicPr>
          <p:cNvPr id="4" name="Picture 3"/>
          <p:cNvPicPr>
            <a:picLocks noChangeAspect="1"/>
          </p:cNvPicPr>
          <p:nvPr/>
        </p:nvPicPr>
        <p:blipFill>
          <a:blip r:embed="rId2"/>
          <a:stretch>
            <a:fillRect/>
          </a:stretch>
        </p:blipFill>
        <p:spPr>
          <a:xfrm>
            <a:off x="2043113" y="1929211"/>
            <a:ext cx="2870101" cy="3909763"/>
          </a:xfrm>
          <a:prstGeom prst="rect">
            <a:avLst/>
          </a:prstGeom>
        </p:spPr>
      </p:pic>
      <p:pic>
        <p:nvPicPr>
          <p:cNvPr id="5" name="Picture 4"/>
          <p:cNvPicPr>
            <a:picLocks noChangeAspect="1"/>
          </p:cNvPicPr>
          <p:nvPr/>
        </p:nvPicPr>
        <p:blipFill>
          <a:blip r:embed="rId3"/>
          <a:stretch>
            <a:fillRect/>
          </a:stretch>
        </p:blipFill>
        <p:spPr>
          <a:xfrm>
            <a:off x="5472112" y="1028701"/>
            <a:ext cx="3529014" cy="4672676"/>
          </a:xfrm>
          <a:prstGeom prst="rect">
            <a:avLst/>
          </a:prstGeom>
        </p:spPr>
      </p:pic>
      <p:pic>
        <p:nvPicPr>
          <p:cNvPr id="6" name="Picture 5"/>
          <p:cNvPicPr>
            <a:picLocks noChangeAspect="1"/>
          </p:cNvPicPr>
          <p:nvPr/>
        </p:nvPicPr>
        <p:blipFill>
          <a:blip r:embed="rId4"/>
          <a:stretch>
            <a:fillRect/>
          </a:stretch>
        </p:blipFill>
        <p:spPr>
          <a:xfrm>
            <a:off x="3395728" y="5838974"/>
            <a:ext cx="8462896" cy="781299"/>
          </a:xfrm>
          <a:prstGeom prst="rect">
            <a:avLst/>
          </a:prstGeom>
        </p:spPr>
      </p:pic>
    </p:spTree>
    <p:extLst>
      <p:ext uri="{BB962C8B-B14F-4D97-AF65-F5344CB8AC3E}">
        <p14:creationId xmlns:p14="http://schemas.microsoft.com/office/powerpoint/2010/main" val="2389702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63550"/>
          </a:xfrm>
        </p:spPr>
        <p:txBody>
          <a:bodyPr>
            <a:normAutofit/>
          </a:bodyPr>
          <a:lstStyle/>
          <a:p>
            <a:pPr algn="r"/>
            <a:r>
              <a:rPr lang="en-GB" sz="1400" b="1" cap="all" dirty="0" smtClean="0"/>
              <a:t>Political science introduction lecture 3</a:t>
            </a:r>
            <a:endParaRPr lang="en-US" sz="1400" dirty="0"/>
          </a:p>
        </p:txBody>
      </p:sp>
      <p:sp>
        <p:nvSpPr>
          <p:cNvPr id="3" name="Content Placeholder 2"/>
          <p:cNvSpPr>
            <a:spLocks noGrp="1"/>
          </p:cNvSpPr>
          <p:nvPr>
            <p:ph idx="1"/>
          </p:nvPr>
        </p:nvSpPr>
        <p:spPr>
          <a:xfrm>
            <a:off x="471488" y="1028700"/>
            <a:ext cx="11258550" cy="5472113"/>
          </a:xfrm>
        </p:spPr>
        <p:txBody>
          <a:bodyPr>
            <a:normAutofit lnSpcReduction="10000"/>
          </a:bodyPr>
          <a:lstStyle/>
          <a:p>
            <a:pPr marL="0" indent="0">
              <a:buNone/>
            </a:pPr>
            <a:r>
              <a:rPr lang="en-US" b="1" dirty="0" smtClean="0"/>
              <a:t>Harm Principle</a:t>
            </a:r>
          </a:p>
          <a:p>
            <a:pPr marL="0" indent="0">
              <a:buNone/>
            </a:pPr>
            <a:r>
              <a:rPr lang="en-US" dirty="0" smtClean="0"/>
              <a:t>It is not a crime to harm oneself as long as the person doing so is not harming others. He excuses those who are "incapable of self-government" from this principle, such as young children or those living in "backward states of society" … "Despotism is a legitimate mode of government in dealing with Barbarians".</a:t>
            </a:r>
          </a:p>
          <a:p>
            <a:pPr marL="0" indent="0">
              <a:buNone/>
            </a:pPr>
            <a:r>
              <a:rPr lang="en-US" b="1" dirty="0" smtClean="0"/>
              <a:t>Social Liberty </a:t>
            </a:r>
          </a:p>
          <a:p>
            <a:pPr marL="0" indent="0">
              <a:buNone/>
            </a:pPr>
            <a:r>
              <a:rPr lang="en-US" dirty="0" smtClean="0"/>
              <a:t>Liberty as protection from the tyranny of political rulers. people should have the right to have a say in the government's decisions. </a:t>
            </a:r>
          </a:p>
          <a:p>
            <a:pPr marL="0" indent="0">
              <a:buNone/>
            </a:pPr>
            <a:r>
              <a:rPr lang="en-US" dirty="0" smtClean="0"/>
              <a:t>Social liberty was the nature and limits of the power which can be legitimately exercised by society over the individual attempted in two ways: first, by obtaining recognition of certain immunities (political liberties or rights); and by establishment of "constitutional checks".</a:t>
            </a:r>
          </a:p>
        </p:txBody>
      </p:sp>
    </p:spTree>
    <p:extLst>
      <p:ext uri="{BB962C8B-B14F-4D97-AF65-F5344CB8AC3E}">
        <p14:creationId xmlns:p14="http://schemas.microsoft.com/office/powerpoint/2010/main" val="1524004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63550"/>
          </a:xfrm>
        </p:spPr>
        <p:txBody>
          <a:bodyPr>
            <a:normAutofit/>
          </a:bodyPr>
          <a:lstStyle/>
          <a:p>
            <a:pPr algn="r"/>
            <a:r>
              <a:rPr lang="en-GB" sz="1400" b="1" cap="all" dirty="0" smtClean="0"/>
              <a:t>Political science introduction lecture 3</a:t>
            </a:r>
            <a:endParaRPr lang="en-US" sz="1400" dirty="0"/>
          </a:p>
        </p:txBody>
      </p:sp>
      <p:sp>
        <p:nvSpPr>
          <p:cNvPr id="3" name="Content Placeholder 2"/>
          <p:cNvSpPr>
            <a:spLocks noGrp="1"/>
          </p:cNvSpPr>
          <p:nvPr>
            <p:ph idx="1"/>
          </p:nvPr>
        </p:nvSpPr>
        <p:spPr>
          <a:xfrm>
            <a:off x="471488" y="1028700"/>
            <a:ext cx="11258550" cy="5472113"/>
          </a:xfrm>
        </p:spPr>
        <p:txBody>
          <a:bodyPr>
            <a:normAutofit/>
          </a:bodyPr>
          <a:lstStyle/>
          <a:p>
            <a:pPr marL="0" indent="0">
              <a:spcAft>
                <a:spcPts val="0"/>
              </a:spcAft>
              <a:buNone/>
            </a:pPr>
            <a:r>
              <a:rPr lang="en-US" sz="3200" dirty="0">
                <a:latin typeface="Arial" panose="020B0604020202020204" pitchFamily="34" charset="0"/>
                <a:ea typeface="Calibri" panose="020F0502020204030204" pitchFamily="34" charset="0"/>
                <a:cs typeface="Times New Roman" panose="02020603050405020304" pitchFamily="18" charset="0"/>
              </a:rPr>
              <a:t>Mill's On Liberty (1859) addresses the nature and limits of the power that can be legitimately exercised by society over the individual:</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685800" indent="0">
              <a:spcAft>
                <a:spcPts val="0"/>
              </a:spcAft>
              <a:buNone/>
            </a:pPr>
            <a:r>
              <a:rPr lang="en-US" sz="3200" i="1" dirty="0">
                <a:latin typeface="Arial" panose="020B0604020202020204" pitchFamily="34" charset="0"/>
                <a:ea typeface="Calibri" panose="020F0502020204030204" pitchFamily="34" charset="0"/>
                <a:cs typeface="Times New Roman" panose="02020603050405020304" pitchFamily="18" charset="0"/>
              </a:rPr>
              <a:t>The sole end for which mankind are warranted, individually or collectively, in interfering with the liberty of action of any of their number, is self-protection. That the only purpose for which power can be rightfully exercised over any member of a civilized community, against his will, is to prevent harm to others. His own good, either physical or moral, is not sufficient warrant. Over himself, over his own body and mind, the individual is sovereign.</a:t>
            </a:r>
            <a:endParaRPr lang="en-US" sz="3200" i="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76593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63550"/>
          </a:xfrm>
        </p:spPr>
        <p:txBody>
          <a:bodyPr>
            <a:normAutofit/>
          </a:bodyPr>
          <a:lstStyle/>
          <a:p>
            <a:pPr algn="r"/>
            <a:r>
              <a:rPr lang="en-GB" sz="1400" b="1" cap="all" dirty="0" smtClean="0"/>
              <a:t>Political science introduction lecture 3</a:t>
            </a:r>
            <a:endParaRPr lang="en-US" sz="1400" dirty="0"/>
          </a:p>
        </p:txBody>
      </p:sp>
      <p:sp>
        <p:nvSpPr>
          <p:cNvPr id="3" name="Content Placeholder 2"/>
          <p:cNvSpPr>
            <a:spLocks noGrp="1"/>
          </p:cNvSpPr>
          <p:nvPr>
            <p:ph idx="1"/>
          </p:nvPr>
        </p:nvSpPr>
        <p:spPr>
          <a:xfrm>
            <a:off x="471488" y="1028700"/>
            <a:ext cx="11258550" cy="5472113"/>
          </a:xfrm>
        </p:spPr>
        <p:txBody>
          <a:bodyPr>
            <a:normAutofit/>
          </a:bodyPr>
          <a:lstStyle/>
          <a:p>
            <a:pPr marL="0" indent="0" algn="ctr">
              <a:buNone/>
            </a:pPr>
            <a:r>
              <a:rPr lang="en-US" sz="3600" b="1" u="sng" dirty="0" smtClean="0"/>
              <a:t>Freedom of Speech</a:t>
            </a:r>
          </a:p>
          <a:p>
            <a:pPr marL="0" indent="0">
              <a:buNone/>
            </a:pPr>
            <a:r>
              <a:rPr lang="en-US" sz="3600" b="1" dirty="0" smtClean="0"/>
              <a:t>Free discourse is a necessary for intellectual and social progress. To allow people to air false opinions is productive for two reasons. </a:t>
            </a:r>
          </a:p>
          <a:p>
            <a:pPr marL="0" indent="0">
              <a:buNone/>
            </a:pPr>
            <a:r>
              <a:rPr lang="en-US" sz="3600" b="1" dirty="0" smtClean="0"/>
              <a:t>First, individuals are more likely to abandon erroneous beliefs if they are engaged in an open exchange of ideas. </a:t>
            </a:r>
          </a:p>
          <a:p>
            <a:pPr marL="0" indent="0">
              <a:buNone/>
            </a:pPr>
            <a:r>
              <a:rPr lang="en-US" sz="3600" b="1" dirty="0" smtClean="0"/>
              <a:t>Second, by forcing other individuals to re-examine and re-affirm their beliefs in the process of debate, these beliefs are kept from declining into mere dogma. </a:t>
            </a:r>
          </a:p>
        </p:txBody>
      </p:sp>
    </p:spTree>
    <p:extLst>
      <p:ext uri="{BB962C8B-B14F-4D97-AF65-F5344CB8AC3E}">
        <p14:creationId xmlns:p14="http://schemas.microsoft.com/office/powerpoint/2010/main" val="2032546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63550"/>
          </a:xfrm>
        </p:spPr>
        <p:txBody>
          <a:bodyPr>
            <a:normAutofit/>
          </a:bodyPr>
          <a:lstStyle/>
          <a:p>
            <a:pPr algn="r"/>
            <a:r>
              <a:rPr lang="en-GB" sz="1400" b="1" cap="all" dirty="0" smtClean="0"/>
              <a:t>Political science introduction lecture 3</a:t>
            </a:r>
            <a:endParaRPr lang="en-US" sz="1400" dirty="0"/>
          </a:p>
        </p:txBody>
      </p:sp>
      <p:sp>
        <p:nvSpPr>
          <p:cNvPr id="3" name="Content Placeholder 2"/>
          <p:cNvSpPr>
            <a:spLocks noGrp="1"/>
          </p:cNvSpPr>
          <p:nvPr>
            <p:ph idx="1"/>
          </p:nvPr>
        </p:nvSpPr>
        <p:spPr>
          <a:xfrm>
            <a:off x="373856" y="828676"/>
            <a:ext cx="11444287" cy="6029324"/>
          </a:xfrm>
        </p:spPr>
        <p:txBody>
          <a:bodyPr>
            <a:noAutofit/>
          </a:bodyPr>
          <a:lstStyle/>
          <a:p>
            <a:pPr marL="0" indent="0">
              <a:buNone/>
            </a:pPr>
            <a:r>
              <a:rPr lang="en-US" sz="3200" b="1" u="sng" dirty="0" smtClean="0"/>
              <a:t>Economic Philosophy</a:t>
            </a:r>
          </a:p>
          <a:p>
            <a:pPr marL="0" indent="0">
              <a:buNone/>
            </a:pPr>
            <a:r>
              <a:rPr lang="en-US" sz="3200" b="1" dirty="0" smtClean="0"/>
              <a:t>Free market and utilitarian society, competition; "equality of taxation"; progressive taxation penalizes those who worked harder and saved more and was therefore "a mild form of robbery".</a:t>
            </a:r>
          </a:p>
          <a:p>
            <a:pPr marL="0" indent="0">
              <a:buNone/>
            </a:pPr>
            <a:r>
              <a:rPr lang="en-US" sz="3200" b="1" u="sng" dirty="0" smtClean="0"/>
              <a:t>Representative Government</a:t>
            </a:r>
            <a:r>
              <a:rPr lang="en-US" sz="3200" b="1" dirty="0" smtClean="0"/>
              <a:t>: extensive participation by citizens and enlightened competence of rulers.</a:t>
            </a:r>
          </a:p>
          <a:p>
            <a:r>
              <a:rPr lang="en-US" sz="3200" b="1" dirty="0" smtClean="0"/>
              <a:t>plural voting, in which more competent citizens are given extra votes incompetence of the masses could be overcome if they were given a chance to take part in politics, especially at the local level; </a:t>
            </a:r>
          </a:p>
          <a:p>
            <a:r>
              <a:rPr lang="en-US" sz="3200" b="1" dirty="0" smtClean="0"/>
              <a:t>public education to the working class.</a:t>
            </a:r>
          </a:p>
        </p:txBody>
      </p:sp>
    </p:spTree>
    <p:extLst>
      <p:ext uri="{BB962C8B-B14F-4D97-AF65-F5344CB8AC3E}">
        <p14:creationId xmlns:p14="http://schemas.microsoft.com/office/powerpoint/2010/main" val="27314564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63550"/>
          </a:xfrm>
        </p:spPr>
        <p:txBody>
          <a:bodyPr>
            <a:normAutofit/>
          </a:bodyPr>
          <a:lstStyle/>
          <a:p>
            <a:pPr algn="r"/>
            <a:r>
              <a:rPr lang="en-GB" sz="1400" b="1" cap="all" dirty="0" smtClean="0"/>
              <a:t>Political science introduction lecture 3</a:t>
            </a:r>
            <a:endParaRPr lang="en-US" sz="1400" dirty="0"/>
          </a:p>
        </p:txBody>
      </p:sp>
      <p:sp>
        <p:nvSpPr>
          <p:cNvPr id="3" name="Content Placeholder 2"/>
          <p:cNvSpPr>
            <a:spLocks noGrp="1"/>
          </p:cNvSpPr>
          <p:nvPr>
            <p:ph idx="1"/>
          </p:nvPr>
        </p:nvSpPr>
        <p:spPr>
          <a:xfrm>
            <a:off x="471488" y="1028700"/>
            <a:ext cx="11258550" cy="5472113"/>
          </a:xfrm>
        </p:spPr>
        <p:txBody>
          <a:bodyPr/>
          <a:lstStyle/>
          <a:p>
            <a:pPr marL="0" indent="0">
              <a:buNone/>
            </a:pPr>
            <a:endParaRPr lang="en-GB" dirty="0" smtClean="0"/>
          </a:p>
          <a:p>
            <a:pPr marL="0" indent="0">
              <a:buNone/>
            </a:pPr>
            <a:endParaRPr lang="en-GB" dirty="0"/>
          </a:p>
          <a:p>
            <a:pPr marL="0" indent="0">
              <a:buNone/>
            </a:pPr>
            <a:endParaRPr lang="en-US" dirty="0"/>
          </a:p>
        </p:txBody>
      </p:sp>
      <p:pic>
        <p:nvPicPr>
          <p:cNvPr id="4" name="Picture 3"/>
          <p:cNvPicPr>
            <a:picLocks noChangeAspect="1"/>
          </p:cNvPicPr>
          <p:nvPr/>
        </p:nvPicPr>
        <p:blipFill>
          <a:blip r:embed="rId2"/>
          <a:stretch>
            <a:fillRect/>
          </a:stretch>
        </p:blipFill>
        <p:spPr>
          <a:xfrm>
            <a:off x="471488" y="2605087"/>
            <a:ext cx="5286375" cy="3524250"/>
          </a:xfrm>
          <a:prstGeom prst="rect">
            <a:avLst/>
          </a:prstGeom>
        </p:spPr>
      </p:pic>
      <p:pic>
        <p:nvPicPr>
          <p:cNvPr id="5" name="Picture 4"/>
          <p:cNvPicPr>
            <a:picLocks noChangeAspect="1"/>
          </p:cNvPicPr>
          <p:nvPr/>
        </p:nvPicPr>
        <p:blipFill>
          <a:blip r:embed="rId3"/>
          <a:stretch>
            <a:fillRect/>
          </a:stretch>
        </p:blipFill>
        <p:spPr>
          <a:xfrm>
            <a:off x="5205409" y="871783"/>
            <a:ext cx="3348039" cy="4844474"/>
          </a:xfrm>
          <a:prstGeom prst="rect">
            <a:avLst/>
          </a:prstGeom>
        </p:spPr>
      </p:pic>
      <p:pic>
        <p:nvPicPr>
          <p:cNvPr id="6" name="Picture 5"/>
          <p:cNvPicPr>
            <a:picLocks noChangeAspect="1"/>
          </p:cNvPicPr>
          <p:nvPr/>
        </p:nvPicPr>
        <p:blipFill>
          <a:blip r:embed="rId4"/>
          <a:stretch>
            <a:fillRect/>
          </a:stretch>
        </p:blipFill>
        <p:spPr>
          <a:xfrm>
            <a:off x="8891585" y="1244903"/>
            <a:ext cx="3176589" cy="3865219"/>
          </a:xfrm>
          <a:prstGeom prst="rect">
            <a:avLst/>
          </a:prstGeom>
        </p:spPr>
      </p:pic>
      <p:sp>
        <p:nvSpPr>
          <p:cNvPr id="8" name="Rectangle 7"/>
          <p:cNvSpPr/>
          <p:nvPr/>
        </p:nvSpPr>
        <p:spPr>
          <a:xfrm>
            <a:off x="133352" y="875571"/>
            <a:ext cx="4381498" cy="369332"/>
          </a:xfrm>
          <a:prstGeom prst="rect">
            <a:avLst/>
          </a:prstGeom>
        </p:spPr>
        <p:txBody>
          <a:bodyPr wrap="square">
            <a:spAutoFit/>
          </a:bodyPr>
          <a:lstStyle/>
          <a:p>
            <a:pPr>
              <a:spcAft>
                <a:spcPts val="0"/>
              </a:spcAft>
            </a:pPr>
            <a:r>
              <a:rPr lang="en-US" dirty="0">
                <a:latin typeface="Arial" panose="020B0604020202020204" pitchFamily="34" charset="0"/>
                <a:ea typeface="Calibri" panose="020F0502020204030204" pitchFamily="34" charset="0"/>
                <a:cs typeface="Times New Roman" panose="02020603050405020304" pitchFamily="18" charset="0"/>
              </a:rPr>
              <a:t>Karl Heinrich Marx (1818 – 1883)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43622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63550"/>
          </a:xfrm>
        </p:spPr>
        <p:txBody>
          <a:bodyPr>
            <a:normAutofit/>
          </a:bodyPr>
          <a:lstStyle/>
          <a:p>
            <a:pPr algn="r"/>
            <a:r>
              <a:rPr lang="en-GB" sz="1400" b="1" cap="all" dirty="0" smtClean="0"/>
              <a:t>Political science introduction lecture 3</a:t>
            </a:r>
            <a:endParaRPr lang="en-US" sz="1400" dirty="0"/>
          </a:p>
        </p:txBody>
      </p:sp>
      <p:sp>
        <p:nvSpPr>
          <p:cNvPr id="3" name="Content Placeholder 2"/>
          <p:cNvSpPr>
            <a:spLocks noGrp="1"/>
          </p:cNvSpPr>
          <p:nvPr>
            <p:ph idx="1"/>
          </p:nvPr>
        </p:nvSpPr>
        <p:spPr>
          <a:xfrm>
            <a:off x="471488" y="1028700"/>
            <a:ext cx="11258550" cy="5472113"/>
          </a:xfrm>
        </p:spPr>
        <p:txBody>
          <a:bodyPr>
            <a:normAutofit/>
          </a:bodyPr>
          <a:lstStyle/>
          <a:p>
            <a:pPr marL="0" indent="0" algn="ctr">
              <a:buNone/>
            </a:pPr>
            <a:r>
              <a:rPr lang="en-US" sz="3200" b="1" cap="all" dirty="0" smtClean="0"/>
              <a:t>Karl Marx (1818 – 1883)</a:t>
            </a:r>
          </a:p>
          <a:p>
            <a:pPr marL="0" indent="0" algn="ctr">
              <a:buNone/>
            </a:pPr>
            <a:r>
              <a:rPr lang="en-US" sz="3200" b="1" dirty="0" smtClean="0"/>
              <a:t>German philosopher, economist, historian, sociologist, political theorist, journalist and socialist revolutionary</a:t>
            </a:r>
          </a:p>
          <a:p>
            <a:pPr marL="0" indent="0" algn="ctr">
              <a:buNone/>
            </a:pPr>
            <a:r>
              <a:rPr lang="en-US" sz="3200" b="1" dirty="0" smtClean="0"/>
              <a:t>stateless and lived in exile in London for decades, </a:t>
            </a:r>
          </a:p>
          <a:p>
            <a:pPr marL="0" indent="0" algn="ctr">
              <a:buNone/>
            </a:pPr>
            <a:r>
              <a:rPr lang="en-US" sz="3200" b="1" dirty="0" smtClean="0"/>
              <a:t>collaborated with German thinker Friedrich Engels </a:t>
            </a:r>
          </a:p>
          <a:p>
            <a:pPr marL="0" indent="0" algn="ctr">
              <a:buNone/>
            </a:pPr>
            <a:r>
              <a:rPr lang="en-US" sz="3200" b="1" dirty="0" smtClean="0"/>
              <a:t>The Communist Manifesto (1848) pamphlet </a:t>
            </a:r>
          </a:p>
          <a:p>
            <a:pPr marL="0" indent="0" algn="ctr">
              <a:buNone/>
            </a:pPr>
            <a:r>
              <a:rPr lang="en-US" sz="3200" b="1" dirty="0" smtClean="0"/>
              <a:t>Das </a:t>
            </a:r>
            <a:r>
              <a:rPr lang="en-US" sz="3200" b="1" dirty="0" err="1" smtClean="0"/>
              <a:t>Kapital</a:t>
            </a:r>
            <a:r>
              <a:rPr lang="en-US" sz="3200" b="1" dirty="0" smtClean="0"/>
              <a:t> (1867–1883)</a:t>
            </a:r>
          </a:p>
          <a:p>
            <a:pPr marL="0" indent="0" algn="ctr">
              <a:buNone/>
            </a:pPr>
            <a:r>
              <a:rPr lang="en-US" sz="3200" b="1" dirty="0" smtClean="0"/>
              <a:t>a founder (with Durkheim and Weber) school of social theory.</a:t>
            </a:r>
          </a:p>
          <a:p>
            <a:pPr marL="0" indent="0" algn="ctr">
              <a:buNone/>
            </a:pPr>
            <a:r>
              <a:rPr lang="en-US" sz="3200" b="1" dirty="0" smtClean="0"/>
              <a:t>Marxism and Historical Materialism</a:t>
            </a:r>
          </a:p>
        </p:txBody>
      </p:sp>
    </p:spTree>
    <p:extLst>
      <p:ext uri="{BB962C8B-B14F-4D97-AF65-F5344CB8AC3E}">
        <p14:creationId xmlns:p14="http://schemas.microsoft.com/office/powerpoint/2010/main" val="591340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63550"/>
          </a:xfrm>
        </p:spPr>
        <p:txBody>
          <a:bodyPr>
            <a:normAutofit/>
          </a:bodyPr>
          <a:lstStyle/>
          <a:p>
            <a:pPr algn="r"/>
            <a:r>
              <a:rPr lang="en-GB" sz="1400" b="1" cap="all" dirty="0" smtClean="0"/>
              <a:t>Political science introduction lecture 3</a:t>
            </a:r>
            <a:endParaRPr lang="en-US" sz="1400" dirty="0"/>
          </a:p>
        </p:txBody>
      </p:sp>
      <p:sp>
        <p:nvSpPr>
          <p:cNvPr id="3" name="Content Placeholder 2"/>
          <p:cNvSpPr>
            <a:spLocks noGrp="1"/>
          </p:cNvSpPr>
          <p:nvPr>
            <p:ph idx="1"/>
          </p:nvPr>
        </p:nvSpPr>
        <p:spPr>
          <a:xfrm>
            <a:off x="471488" y="1028700"/>
            <a:ext cx="11258550" cy="5472113"/>
          </a:xfrm>
        </p:spPr>
        <p:txBody>
          <a:bodyPr>
            <a:normAutofit/>
          </a:bodyPr>
          <a:lstStyle/>
          <a:p>
            <a:pPr marL="0" indent="0">
              <a:buNone/>
            </a:pPr>
            <a:r>
              <a:rPr lang="en-US" sz="3600" b="1" dirty="0" smtClean="0"/>
              <a:t>Marx's Thought </a:t>
            </a:r>
            <a:r>
              <a:rPr lang="en-US" sz="3600" b="1" dirty="0"/>
              <a:t>I</a:t>
            </a:r>
            <a:r>
              <a:rPr lang="en-US" sz="3600" b="1" dirty="0" smtClean="0"/>
              <a:t>nfluences:</a:t>
            </a:r>
          </a:p>
          <a:p>
            <a:pPr marL="0" indent="0">
              <a:buNone/>
            </a:pPr>
            <a:endParaRPr lang="en-US" sz="3600" b="1" dirty="0" smtClean="0"/>
          </a:p>
          <a:p>
            <a:r>
              <a:rPr lang="en-US" sz="3600" b="1" dirty="0" smtClean="0"/>
              <a:t>Hegel's philosophy and German philosophical materialism of Feuerbach</a:t>
            </a:r>
          </a:p>
          <a:p>
            <a:r>
              <a:rPr lang="en-US" sz="3600" b="1" dirty="0"/>
              <a:t>C</a:t>
            </a:r>
            <a:r>
              <a:rPr lang="en-US" sz="3600" b="1" dirty="0" smtClean="0"/>
              <a:t>lassical political economy of Adam Smith and David Ricardo</a:t>
            </a:r>
          </a:p>
          <a:p>
            <a:r>
              <a:rPr lang="en-US" sz="3600" b="1" dirty="0" smtClean="0"/>
              <a:t>French socialism Rousseau, Saint-Simon, Proudhon and Fourier</a:t>
            </a:r>
          </a:p>
        </p:txBody>
      </p:sp>
    </p:spTree>
    <p:extLst>
      <p:ext uri="{BB962C8B-B14F-4D97-AF65-F5344CB8AC3E}">
        <p14:creationId xmlns:p14="http://schemas.microsoft.com/office/powerpoint/2010/main" val="29055617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63550"/>
          </a:xfrm>
        </p:spPr>
        <p:txBody>
          <a:bodyPr>
            <a:normAutofit/>
          </a:bodyPr>
          <a:lstStyle/>
          <a:p>
            <a:pPr algn="r"/>
            <a:r>
              <a:rPr lang="en-GB" sz="1400" b="1" cap="all" dirty="0" smtClean="0"/>
              <a:t>Political science introduction lecture 3</a:t>
            </a:r>
            <a:endParaRPr lang="en-US" sz="1400" dirty="0"/>
          </a:p>
        </p:txBody>
      </p:sp>
      <p:sp>
        <p:nvSpPr>
          <p:cNvPr id="3" name="Content Placeholder 2"/>
          <p:cNvSpPr>
            <a:spLocks noGrp="1"/>
          </p:cNvSpPr>
          <p:nvPr>
            <p:ph idx="1"/>
          </p:nvPr>
        </p:nvSpPr>
        <p:spPr>
          <a:xfrm>
            <a:off x="471488" y="1028700"/>
            <a:ext cx="11258550" cy="5472113"/>
          </a:xfrm>
        </p:spPr>
        <p:txBody>
          <a:bodyPr>
            <a:normAutofit/>
          </a:bodyPr>
          <a:lstStyle/>
          <a:p>
            <a:pPr marL="0" indent="0">
              <a:buNone/>
            </a:pPr>
            <a:r>
              <a:rPr lang="en-GB" sz="3600" b="1" dirty="0" smtClean="0"/>
              <a:t> </a:t>
            </a:r>
            <a:r>
              <a:rPr lang="en-GB" sz="3600" b="1" i="1" cap="all" dirty="0" smtClean="0"/>
              <a:t>alienation</a:t>
            </a:r>
          </a:p>
          <a:p>
            <a:pPr marL="0" indent="0">
              <a:buNone/>
            </a:pPr>
            <a:endParaRPr lang="en-GB" sz="3600" b="1" dirty="0"/>
          </a:p>
          <a:p>
            <a:pPr marL="0" indent="0" algn="ctr">
              <a:buNone/>
            </a:pPr>
            <a:r>
              <a:rPr lang="en-GB" sz="3600" b="1" dirty="0" smtClean="0">
                <a:latin typeface="Algerian" panose="04020705040A02060702" pitchFamily="82" charset="0"/>
              </a:rPr>
              <a:t>Materialist Concept of History </a:t>
            </a:r>
          </a:p>
          <a:p>
            <a:pPr marL="0" indent="0">
              <a:buNone/>
            </a:pPr>
            <a:endParaRPr lang="en-GB" sz="3600" b="1" dirty="0"/>
          </a:p>
          <a:p>
            <a:pPr marL="0" indent="0">
              <a:buNone/>
            </a:pPr>
            <a:r>
              <a:rPr lang="en-GB" sz="3600" b="1" dirty="0" smtClean="0">
                <a:latin typeface="Broadway" panose="04040905080B02020502" pitchFamily="82" charset="0"/>
              </a:rPr>
              <a:t>Means of Production 	</a:t>
            </a:r>
            <a:r>
              <a:rPr lang="en-GB" sz="3600" b="1" dirty="0" smtClean="0"/>
              <a:t>	</a:t>
            </a:r>
            <a:r>
              <a:rPr lang="en-GB" sz="3600" b="1" i="1" dirty="0" smtClean="0">
                <a:latin typeface="Comic Sans MS" panose="030F0702030302020204" pitchFamily="66" charset="0"/>
              </a:rPr>
              <a:t>Mode of Production </a:t>
            </a:r>
          </a:p>
          <a:p>
            <a:pPr marL="0" indent="0">
              <a:buNone/>
            </a:pPr>
            <a:endParaRPr lang="en-GB" sz="3600" b="1" dirty="0"/>
          </a:p>
          <a:p>
            <a:pPr marL="0" indent="0">
              <a:buNone/>
            </a:pPr>
            <a:r>
              <a:rPr lang="en-GB" sz="3600" b="1" dirty="0" smtClean="0"/>
              <a:t>						</a:t>
            </a:r>
            <a:r>
              <a:rPr lang="en-GB" sz="4800" b="1" dirty="0" smtClean="0"/>
              <a:t>Surplus Value </a:t>
            </a:r>
            <a:endParaRPr lang="en-US" sz="4800" b="1" dirty="0" smtClean="0"/>
          </a:p>
        </p:txBody>
      </p:sp>
    </p:spTree>
    <p:extLst>
      <p:ext uri="{BB962C8B-B14F-4D97-AF65-F5344CB8AC3E}">
        <p14:creationId xmlns:p14="http://schemas.microsoft.com/office/powerpoint/2010/main" val="607702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63550"/>
          </a:xfrm>
        </p:spPr>
        <p:txBody>
          <a:bodyPr>
            <a:normAutofit/>
          </a:bodyPr>
          <a:lstStyle/>
          <a:p>
            <a:pPr algn="r"/>
            <a:r>
              <a:rPr lang="en-GB" sz="1400" b="1" cap="all" dirty="0" smtClean="0"/>
              <a:t>Political science introduction lecture 3</a:t>
            </a:r>
            <a:endParaRPr lang="en-US" sz="1400" dirty="0"/>
          </a:p>
        </p:txBody>
      </p:sp>
      <p:sp>
        <p:nvSpPr>
          <p:cNvPr id="3" name="Content Placeholder 2"/>
          <p:cNvSpPr>
            <a:spLocks noGrp="1"/>
          </p:cNvSpPr>
          <p:nvPr>
            <p:ph idx="1"/>
          </p:nvPr>
        </p:nvSpPr>
        <p:spPr>
          <a:xfrm>
            <a:off x="466725" y="1066278"/>
            <a:ext cx="11258550" cy="5472113"/>
          </a:xfrm>
        </p:spPr>
        <p:txBody>
          <a:bodyPr/>
          <a:lstStyle/>
          <a:p>
            <a:pPr marL="0" indent="0">
              <a:buNone/>
            </a:pPr>
            <a:r>
              <a:rPr lang="en-GB" b="1" cap="all" dirty="0" smtClean="0">
                <a:effectLst>
                  <a:outerShdw blurRad="38100" dist="38100" dir="2700000" algn="tl">
                    <a:srgbClr val="000000">
                      <a:alpha val="43137"/>
                    </a:srgbClr>
                  </a:outerShdw>
                </a:effectLst>
              </a:rPr>
              <a:t>Political thought in the XIX century – lecture outline:</a:t>
            </a:r>
          </a:p>
          <a:p>
            <a:pPr marL="0" indent="0">
              <a:buNone/>
            </a:pPr>
            <a:r>
              <a:rPr lang="en-GB" dirty="0" smtClean="0"/>
              <a:t>The background:</a:t>
            </a:r>
            <a:endParaRPr lang="en-GB" dirty="0"/>
          </a:p>
          <a:p>
            <a:r>
              <a:rPr lang="en-GB" i="1" dirty="0" smtClean="0"/>
              <a:t>The XIX century overview;</a:t>
            </a:r>
          </a:p>
          <a:p>
            <a:r>
              <a:rPr lang="en-GB" i="1" dirty="0" smtClean="0"/>
              <a:t>Modernity; </a:t>
            </a:r>
          </a:p>
          <a:p>
            <a:r>
              <a:rPr lang="en-GB" i="1" dirty="0" smtClean="0"/>
              <a:t>Conservatism, liberalism and socialism as major political ideologies.</a:t>
            </a:r>
          </a:p>
          <a:p>
            <a:pPr marL="0" indent="0">
              <a:buNone/>
            </a:pPr>
            <a:r>
              <a:rPr lang="en-GB" dirty="0" smtClean="0"/>
              <a:t>The thinkers:</a:t>
            </a:r>
          </a:p>
          <a:p>
            <a:r>
              <a:rPr lang="en-GB" i="1" dirty="0" smtClean="0"/>
              <a:t>Edmund Burke;</a:t>
            </a:r>
          </a:p>
          <a:p>
            <a:r>
              <a:rPr lang="en-GB" i="1" dirty="0" smtClean="0"/>
              <a:t>John Stuart Mill;</a:t>
            </a:r>
          </a:p>
          <a:p>
            <a:r>
              <a:rPr lang="en-GB" i="1" dirty="0" smtClean="0"/>
              <a:t>Karl Marx.</a:t>
            </a:r>
          </a:p>
          <a:p>
            <a:pPr marL="0" indent="0">
              <a:buNone/>
            </a:pPr>
            <a:endParaRPr lang="en-US" dirty="0"/>
          </a:p>
        </p:txBody>
      </p:sp>
    </p:spTree>
    <p:extLst>
      <p:ext uri="{BB962C8B-B14F-4D97-AF65-F5344CB8AC3E}">
        <p14:creationId xmlns:p14="http://schemas.microsoft.com/office/powerpoint/2010/main" val="28567245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63550"/>
          </a:xfrm>
        </p:spPr>
        <p:txBody>
          <a:bodyPr>
            <a:normAutofit/>
          </a:bodyPr>
          <a:lstStyle/>
          <a:p>
            <a:pPr algn="r"/>
            <a:r>
              <a:rPr lang="en-GB" sz="1400" b="1" cap="all" dirty="0" smtClean="0"/>
              <a:t>Political science introduction lecture 3</a:t>
            </a:r>
            <a:endParaRPr lang="en-US" sz="1400" dirty="0"/>
          </a:p>
        </p:txBody>
      </p:sp>
      <p:sp>
        <p:nvSpPr>
          <p:cNvPr id="3" name="Content Placeholder 2"/>
          <p:cNvSpPr>
            <a:spLocks noGrp="1"/>
          </p:cNvSpPr>
          <p:nvPr>
            <p:ph idx="1"/>
          </p:nvPr>
        </p:nvSpPr>
        <p:spPr>
          <a:xfrm>
            <a:off x="471488" y="1028700"/>
            <a:ext cx="11258550" cy="5472113"/>
          </a:xfrm>
        </p:spPr>
        <p:txBody>
          <a:bodyPr>
            <a:normAutofit/>
          </a:bodyPr>
          <a:lstStyle/>
          <a:p>
            <a:pPr marL="0" indent="0">
              <a:buNone/>
            </a:pPr>
            <a:r>
              <a:rPr lang="en-US" sz="3600" b="1" dirty="0" smtClean="0"/>
              <a:t>Karl Marx's describes the social alienation of people from aspects of their human nature as a consequence of living in a society of stratified social classes. The alienation from the self is a consequence of being a mechanistic part of a social class, the condition of which estranges a person from their humanity.</a:t>
            </a:r>
          </a:p>
        </p:txBody>
      </p:sp>
    </p:spTree>
    <p:extLst>
      <p:ext uri="{BB962C8B-B14F-4D97-AF65-F5344CB8AC3E}">
        <p14:creationId xmlns:p14="http://schemas.microsoft.com/office/powerpoint/2010/main" val="1440404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63550"/>
          </a:xfrm>
        </p:spPr>
        <p:txBody>
          <a:bodyPr>
            <a:normAutofit/>
          </a:bodyPr>
          <a:lstStyle/>
          <a:p>
            <a:pPr algn="r"/>
            <a:r>
              <a:rPr lang="en-GB" sz="1400" b="1" cap="all" dirty="0" smtClean="0"/>
              <a:t>Political science introduction lecture 3</a:t>
            </a:r>
            <a:endParaRPr lang="en-US" sz="1400" dirty="0"/>
          </a:p>
        </p:txBody>
      </p:sp>
      <p:pic>
        <p:nvPicPr>
          <p:cNvPr id="5" name="Content Placeholder 4"/>
          <p:cNvPicPr>
            <a:picLocks noGrp="1" noChangeAspect="1"/>
          </p:cNvPicPr>
          <p:nvPr>
            <p:ph idx="1"/>
          </p:nvPr>
        </p:nvPicPr>
        <p:blipFill>
          <a:blip r:embed="rId2"/>
          <a:stretch>
            <a:fillRect/>
          </a:stretch>
        </p:blipFill>
        <p:spPr>
          <a:xfrm>
            <a:off x="2500314" y="1357314"/>
            <a:ext cx="6958198" cy="4988896"/>
          </a:xfrm>
          <a:prstGeom prst="rect">
            <a:avLst/>
          </a:prstGeom>
        </p:spPr>
      </p:pic>
    </p:spTree>
    <p:extLst>
      <p:ext uri="{BB962C8B-B14F-4D97-AF65-F5344CB8AC3E}">
        <p14:creationId xmlns:p14="http://schemas.microsoft.com/office/powerpoint/2010/main" val="303649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63550"/>
          </a:xfrm>
        </p:spPr>
        <p:txBody>
          <a:bodyPr>
            <a:normAutofit/>
          </a:bodyPr>
          <a:lstStyle/>
          <a:p>
            <a:pPr algn="r"/>
            <a:r>
              <a:rPr lang="en-GB" sz="1400" b="1" cap="all" dirty="0" smtClean="0"/>
              <a:t>Political science introduction lecture 3</a:t>
            </a:r>
            <a:endParaRPr lang="en-US" sz="1400" dirty="0"/>
          </a:p>
        </p:txBody>
      </p:sp>
      <p:sp>
        <p:nvSpPr>
          <p:cNvPr id="3" name="Content Placeholder 2"/>
          <p:cNvSpPr>
            <a:spLocks noGrp="1"/>
          </p:cNvSpPr>
          <p:nvPr>
            <p:ph idx="1"/>
          </p:nvPr>
        </p:nvSpPr>
        <p:spPr>
          <a:xfrm>
            <a:off x="471488" y="1028700"/>
            <a:ext cx="11258550" cy="5472113"/>
          </a:xfrm>
        </p:spPr>
        <p:txBody>
          <a:bodyPr/>
          <a:lstStyle/>
          <a:p>
            <a:pPr marL="0" indent="0">
              <a:buNone/>
            </a:pPr>
            <a:r>
              <a:rPr lang="en-US" b="1" u="sng" dirty="0"/>
              <a:t>The 19th century saw large amounts of social </a:t>
            </a:r>
            <a:r>
              <a:rPr lang="en-US" b="1" u="sng" dirty="0" smtClean="0"/>
              <a:t>change</a:t>
            </a:r>
            <a:r>
              <a:rPr lang="en-US" b="1" u="sng" dirty="0"/>
              <a:t>:</a:t>
            </a:r>
          </a:p>
          <a:p>
            <a:r>
              <a:rPr lang="en-US" dirty="0" smtClean="0"/>
              <a:t>First </a:t>
            </a:r>
            <a:r>
              <a:rPr lang="en-US" dirty="0"/>
              <a:t>and Second Industrial Revolutions </a:t>
            </a:r>
          </a:p>
          <a:p>
            <a:r>
              <a:rPr lang="en-US" dirty="0"/>
              <a:t>massive urbanization </a:t>
            </a:r>
          </a:p>
          <a:p>
            <a:r>
              <a:rPr lang="en-US" dirty="0"/>
              <a:t>higher levels of productivity, profit and prosperity. </a:t>
            </a:r>
          </a:p>
          <a:p>
            <a:r>
              <a:rPr lang="en-US" dirty="0"/>
              <a:t>European imperialism brought much of South Asia, Southeast Asia and almost all of Africa under colonial rule</a:t>
            </a:r>
          </a:p>
          <a:p>
            <a:r>
              <a:rPr lang="en-US" dirty="0"/>
              <a:t>the British Empire, the Russian Empire, the United States, the French Empire, the Austro-Hungarian </a:t>
            </a:r>
            <a:r>
              <a:rPr lang="en-US" dirty="0" smtClean="0"/>
              <a:t>Empire</a:t>
            </a:r>
            <a:endParaRPr lang="en-US" dirty="0"/>
          </a:p>
          <a:p>
            <a:r>
              <a:rPr lang="en-US" dirty="0"/>
              <a:t>Revolutions throughout Europe in </a:t>
            </a:r>
            <a:r>
              <a:rPr lang="en-US" dirty="0" smtClean="0"/>
              <a:t>1848</a:t>
            </a:r>
            <a:endParaRPr lang="en-US" dirty="0"/>
          </a:p>
          <a:p>
            <a:r>
              <a:rPr lang="en-US" dirty="0"/>
              <a:t>American Civil War</a:t>
            </a:r>
          </a:p>
          <a:p>
            <a:pPr marL="0" indent="0">
              <a:buNone/>
            </a:pPr>
            <a:endParaRPr lang="en-US" dirty="0"/>
          </a:p>
        </p:txBody>
      </p:sp>
    </p:spTree>
    <p:extLst>
      <p:ext uri="{BB962C8B-B14F-4D97-AF65-F5344CB8AC3E}">
        <p14:creationId xmlns:p14="http://schemas.microsoft.com/office/powerpoint/2010/main" val="948667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63550"/>
          </a:xfrm>
        </p:spPr>
        <p:txBody>
          <a:bodyPr>
            <a:normAutofit/>
          </a:bodyPr>
          <a:lstStyle/>
          <a:p>
            <a:pPr algn="r"/>
            <a:r>
              <a:rPr lang="en-GB" sz="1400" b="1" cap="all" dirty="0" smtClean="0"/>
              <a:t>Political science introduction lecture 3</a:t>
            </a:r>
            <a:endParaRPr lang="en-US" sz="1400" dirty="0"/>
          </a:p>
        </p:txBody>
      </p:sp>
      <p:sp>
        <p:nvSpPr>
          <p:cNvPr id="3" name="Content Placeholder 2"/>
          <p:cNvSpPr>
            <a:spLocks noGrp="1"/>
          </p:cNvSpPr>
          <p:nvPr>
            <p:ph idx="1"/>
          </p:nvPr>
        </p:nvSpPr>
        <p:spPr>
          <a:xfrm>
            <a:off x="471488" y="1028700"/>
            <a:ext cx="11258550" cy="5472113"/>
          </a:xfrm>
        </p:spPr>
        <p:txBody>
          <a:bodyPr/>
          <a:lstStyle/>
          <a:p>
            <a:pPr marL="0" indent="0">
              <a:buNone/>
            </a:pPr>
            <a:r>
              <a:rPr lang="en-US" b="1" u="sng" dirty="0"/>
              <a:t>The 19</a:t>
            </a:r>
            <a:r>
              <a:rPr lang="en-US" b="1" u="sng" baseline="30000" dirty="0"/>
              <a:t>th</a:t>
            </a:r>
            <a:r>
              <a:rPr lang="en-US" b="1" u="sng" dirty="0"/>
              <a:t> century - Science and </a:t>
            </a:r>
            <a:r>
              <a:rPr lang="en-US" b="1" u="sng" dirty="0" smtClean="0"/>
              <a:t>Technology</a:t>
            </a:r>
          </a:p>
          <a:p>
            <a:pPr marL="0" indent="0">
              <a:buNone/>
            </a:pPr>
            <a:endParaRPr lang="en-US" dirty="0"/>
          </a:p>
          <a:p>
            <a:pPr marL="0" indent="0">
              <a:buNone/>
            </a:pP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251685155"/>
              </p:ext>
            </p:extLst>
          </p:nvPr>
        </p:nvGraphicFramePr>
        <p:xfrm>
          <a:off x="555171" y="1774371"/>
          <a:ext cx="11174866" cy="4267200"/>
        </p:xfrm>
        <a:graphic>
          <a:graphicData uri="http://schemas.openxmlformats.org/drawingml/2006/table">
            <a:tbl>
              <a:tblPr firstRow="1" firstCol="1" bandRow="1">
                <a:tableStyleId>{5C22544A-7EE6-4342-B048-85BDC9FD1C3A}</a:tableStyleId>
              </a:tblPr>
              <a:tblGrid>
                <a:gridCol w="3267369">
                  <a:extLst>
                    <a:ext uri="{9D8B030D-6E8A-4147-A177-3AD203B41FA5}">
                      <a16:colId xmlns:a16="http://schemas.microsoft.com/office/drawing/2014/main" val="4230718470"/>
                    </a:ext>
                  </a:extLst>
                </a:gridCol>
                <a:gridCol w="2782460">
                  <a:extLst>
                    <a:ext uri="{9D8B030D-6E8A-4147-A177-3AD203B41FA5}">
                      <a16:colId xmlns:a16="http://schemas.microsoft.com/office/drawing/2014/main" val="3523606716"/>
                    </a:ext>
                  </a:extLst>
                </a:gridCol>
                <a:gridCol w="5125037">
                  <a:extLst>
                    <a:ext uri="{9D8B030D-6E8A-4147-A177-3AD203B41FA5}">
                      <a16:colId xmlns:a16="http://schemas.microsoft.com/office/drawing/2014/main" val="1564052814"/>
                    </a:ext>
                  </a:extLst>
                </a:gridCol>
              </a:tblGrid>
              <a:tr h="230912">
                <a:tc>
                  <a:txBody>
                    <a:bodyPr/>
                    <a:lstStyle/>
                    <a:p>
                      <a:pPr>
                        <a:spcAft>
                          <a:spcPts val="0"/>
                        </a:spcAft>
                      </a:pPr>
                      <a:r>
                        <a:rPr lang="en-US" sz="2000">
                          <a:effectLst/>
                        </a:rPr>
                        <a:t>Discoveries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2000">
                          <a:effectLst/>
                        </a:rPr>
                        <a:t>Medicine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2000">
                          <a:effectLst/>
                        </a:rPr>
                        <a:t>Inventions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60412779"/>
                  </a:ext>
                </a:extLst>
              </a:tr>
              <a:tr h="3001851">
                <a:tc>
                  <a:txBody>
                    <a:bodyPr/>
                    <a:lstStyle/>
                    <a:p>
                      <a:pPr>
                        <a:spcAft>
                          <a:spcPts val="0"/>
                        </a:spcAft>
                      </a:pPr>
                      <a:r>
                        <a:rPr lang="en-US" sz="2000">
                          <a:effectLst/>
                        </a:rPr>
                        <a:t>1859: Darwin and On the Origin of Species</a:t>
                      </a:r>
                    </a:p>
                    <a:p>
                      <a:pPr>
                        <a:spcAft>
                          <a:spcPts val="0"/>
                        </a:spcAft>
                      </a:pPr>
                      <a:r>
                        <a:rPr lang="en-US" sz="2000">
                          <a:effectLst/>
                        </a:rPr>
                        <a:t>1865: Mendel formulates his laws of inheritance</a:t>
                      </a:r>
                    </a:p>
                    <a:p>
                      <a:pPr>
                        <a:spcAft>
                          <a:spcPts val="0"/>
                        </a:spcAft>
                      </a:pPr>
                      <a:r>
                        <a:rPr lang="en-US" sz="2000">
                          <a:effectLst/>
                        </a:rPr>
                        <a:t>1869: Mendeleev and the Periodic table</a:t>
                      </a:r>
                    </a:p>
                    <a:p>
                      <a:pPr>
                        <a:spcAft>
                          <a:spcPts val="0"/>
                        </a:spcAft>
                      </a:pPr>
                      <a:r>
                        <a:rPr lang="en-US" sz="2000">
                          <a:effectLst/>
                        </a:rPr>
                        <a:t>1873: Maxwell's A Treatise on Electricity and Magnetism</a:t>
                      </a:r>
                    </a:p>
                    <a:p>
                      <a:pPr>
                        <a:spcAft>
                          <a:spcPts val="0"/>
                        </a:spcAft>
                      </a:pPr>
                      <a:r>
                        <a:rPr lang="en-US" sz="2000">
                          <a:effectLst/>
                        </a:rPr>
                        <a:t>1896: Becquerel discovers radioactivity</a:t>
                      </a:r>
                    </a:p>
                    <a:p>
                      <a:pPr>
                        <a:spcAft>
                          <a:spcPts val="0"/>
                        </a:spcAft>
                      </a:pPr>
                      <a:r>
                        <a:rPr lang="en-US" sz="2000">
                          <a:effectLst/>
                        </a:rPr>
                        <a:t>1895: Röntgen identifies x-rays.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2000" dirty="0">
                          <a:effectLst/>
                        </a:rPr>
                        <a:t>1804: Morphine</a:t>
                      </a:r>
                    </a:p>
                    <a:p>
                      <a:pPr>
                        <a:spcAft>
                          <a:spcPts val="0"/>
                        </a:spcAft>
                      </a:pPr>
                      <a:r>
                        <a:rPr lang="en-US" sz="2000" dirty="0">
                          <a:effectLst/>
                        </a:rPr>
                        <a:t>1842: Anesthesia </a:t>
                      </a:r>
                    </a:p>
                    <a:p>
                      <a:pPr>
                        <a:spcAft>
                          <a:spcPts val="0"/>
                        </a:spcAft>
                      </a:pPr>
                      <a:r>
                        <a:rPr lang="en-US" sz="2000" dirty="0">
                          <a:effectLst/>
                        </a:rPr>
                        <a:t>1847: Chloroform </a:t>
                      </a:r>
                    </a:p>
                    <a:p>
                      <a:pPr>
                        <a:spcAft>
                          <a:spcPts val="0"/>
                        </a:spcAft>
                      </a:pPr>
                      <a:r>
                        <a:rPr lang="en-US" sz="2000" dirty="0">
                          <a:effectLst/>
                        </a:rPr>
                        <a:t>1885: Pasteur and the first vaccine </a:t>
                      </a:r>
                    </a:p>
                    <a:p>
                      <a:pPr>
                        <a:spcAft>
                          <a:spcPts val="0"/>
                        </a:spcAft>
                      </a:pPr>
                      <a:r>
                        <a:rPr lang="en-US" sz="2000" dirty="0">
                          <a:effectLst/>
                        </a:rPr>
                        <a:t>1889: Aspirin patented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2000" dirty="0">
                          <a:effectLst/>
                        </a:rPr>
                        <a:t>1804: First steam locomotive</a:t>
                      </a:r>
                    </a:p>
                    <a:p>
                      <a:pPr>
                        <a:spcAft>
                          <a:spcPts val="0"/>
                        </a:spcAft>
                      </a:pPr>
                      <a:r>
                        <a:rPr lang="en-US" sz="2000" dirty="0">
                          <a:effectLst/>
                        </a:rPr>
                        <a:t>1825: The Stockton and Darlington Railway, the first in the world</a:t>
                      </a:r>
                    </a:p>
                    <a:p>
                      <a:pPr>
                        <a:spcAft>
                          <a:spcPts val="0"/>
                        </a:spcAft>
                      </a:pPr>
                      <a:r>
                        <a:rPr lang="en-US" sz="2000" dirty="0">
                          <a:effectLst/>
                        </a:rPr>
                        <a:t>1826: Internal combustion engine</a:t>
                      </a:r>
                    </a:p>
                    <a:p>
                      <a:pPr>
                        <a:spcAft>
                          <a:spcPts val="0"/>
                        </a:spcAft>
                      </a:pPr>
                      <a:r>
                        <a:rPr lang="en-US" sz="2000" dirty="0">
                          <a:effectLst/>
                        </a:rPr>
                        <a:t>1829: First electric motor </a:t>
                      </a:r>
                    </a:p>
                    <a:p>
                      <a:pPr>
                        <a:spcAft>
                          <a:spcPts val="0"/>
                        </a:spcAft>
                      </a:pPr>
                      <a:r>
                        <a:rPr lang="en-US" sz="2000" dirty="0">
                          <a:effectLst/>
                        </a:rPr>
                        <a:t>1856: World's first oil refinery </a:t>
                      </a:r>
                    </a:p>
                    <a:p>
                      <a:pPr>
                        <a:spcAft>
                          <a:spcPts val="0"/>
                        </a:spcAft>
                      </a:pPr>
                      <a:r>
                        <a:rPr lang="en-US" sz="2000" dirty="0">
                          <a:effectLst/>
                        </a:rPr>
                        <a:t>1858: First true sound recording</a:t>
                      </a:r>
                    </a:p>
                    <a:p>
                      <a:pPr>
                        <a:spcAft>
                          <a:spcPts val="0"/>
                        </a:spcAft>
                      </a:pPr>
                      <a:r>
                        <a:rPr lang="en-US" sz="2000" dirty="0">
                          <a:effectLst/>
                        </a:rPr>
                        <a:t>1863: First section of the London Underground</a:t>
                      </a:r>
                    </a:p>
                    <a:p>
                      <a:pPr>
                        <a:spcAft>
                          <a:spcPts val="0"/>
                        </a:spcAft>
                      </a:pPr>
                      <a:r>
                        <a:rPr lang="en-US" sz="2000" dirty="0">
                          <a:effectLst/>
                        </a:rPr>
                        <a:t>1866: Successful transatlantic telegraph cable </a:t>
                      </a:r>
                    </a:p>
                    <a:p>
                      <a:pPr>
                        <a:spcAft>
                          <a:spcPts val="0"/>
                        </a:spcAft>
                      </a:pPr>
                      <a:r>
                        <a:rPr lang="en-US" sz="2000" dirty="0">
                          <a:effectLst/>
                        </a:rPr>
                        <a:t>1867: Alfred Nobel and dynamite</a:t>
                      </a:r>
                    </a:p>
                    <a:p>
                      <a:pPr>
                        <a:spcAft>
                          <a:spcPts val="0"/>
                        </a:spcAft>
                      </a:pPr>
                      <a:r>
                        <a:rPr lang="en-US" sz="2000" dirty="0">
                          <a:effectLst/>
                        </a:rPr>
                        <a:t>1884: Sir Hiram Maxim and Machine gun</a:t>
                      </a:r>
                    </a:p>
                    <a:p>
                      <a:pPr>
                        <a:spcAft>
                          <a:spcPts val="0"/>
                        </a:spcAft>
                      </a:pPr>
                      <a:r>
                        <a:rPr lang="en-US" sz="2000" dirty="0">
                          <a:effectLst/>
                        </a:rPr>
                        <a:t>1886: Karl Benz and the first commercial automobile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94744270"/>
                  </a:ext>
                </a:extLst>
              </a:tr>
            </a:tbl>
          </a:graphicData>
        </a:graphic>
      </p:graphicFrame>
    </p:spTree>
    <p:extLst>
      <p:ext uri="{BB962C8B-B14F-4D97-AF65-F5344CB8AC3E}">
        <p14:creationId xmlns:p14="http://schemas.microsoft.com/office/powerpoint/2010/main" val="411433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63550"/>
          </a:xfrm>
        </p:spPr>
        <p:txBody>
          <a:bodyPr>
            <a:normAutofit/>
          </a:bodyPr>
          <a:lstStyle/>
          <a:p>
            <a:pPr algn="r"/>
            <a:r>
              <a:rPr lang="en-GB" sz="1400" b="1" cap="all" dirty="0" smtClean="0"/>
              <a:t>Political science introduction lecture 3</a:t>
            </a:r>
            <a:endParaRPr lang="en-US" sz="1400" dirty="0"/>
          </a:p>
        </p:txBody>
      </p:sp>
      <p:sp>
        <p:nvSpPr>
          <p:cNvPr id="3" name="Content Placeholder 2"/>
          <p:cNvSpPr>
            <a:spLocks noGrp="1"/>
          </p:cNvSpPr>
          <p:nvPr>
            <p:ph idx="1"/>
          </p:nvPr>
        </p:nvSpPr>
        <p:spPr>
          <a:xfrm>
            <a:off x="471488" y="1028700"/>
            <a:ext cx="11258550" cy="5472113"/>
          </a:xfrm>
        </p:spPr>
        <p:txBody>
          <a:bodyPr>
            <a:normAutofit/>
          </a:bodyPr>
          <a:lstStyle/>
          <a:p>
            <a:pPr marL="0" indent="0">
              <a:spcAft>
                <a:spcPts val="0"/>
              </a:spcAft>
              <a:buNone/>
            </a:pPr>
            <a:r>
              <a:rPr lang="en-GB" b="1" dirty="0" smtClean="0">
                <a:latin typeface="Arial" panose="020B0604020202020204" pitchFamily="34" charset="0"/>
                <a:ea typeface="Calibri" panose="020F0502020204030204" pitchFamily="34" charset="0"/>
                <a:cs typeface="Times New Roman" panose="02020603050405020304" pitchFamily="18" charset="0"/>
              </a:rPr>
              <a:t>Modernity</a:t>
            </a:r>
            <a:r>
              <a:rPr lang="en-GB" dirty="0" smtClean="0">
                <a:latin typeface="Arial" panose="020B0604020202020204" pitchFamily="34" charset="0"/>
                <a:ea typeface="Calibri" panose="020F0502020204030204" pitchFamily="34" charset="0"/>
                <a:cs typeface="Times New Roman" panose="02020603050405020304" pitchFamily="18" charset="0"/>
              </a:rPr>
              <a:t> (modern way of life, of thinking, of being) is a more complex and broad concept that Renaissance or Enlightenment describing a society formed by capitalism, industrialization, urbanization, secularization, institutions and civil society:</a:t>
            </a:r>
            <a:endParaRPr lang="en-US"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pPr>
            <a:r>
              <a:rPr lang="en-GB" dirty="0" smtClean="0">
                <a:latin typeface="Arial" panose="020B0604020202020204" pitchFamily="34" charset="0"/>
                <a:ea typeface="Calibri" panose="020F0502020204030204" pitchFamily="34" charset="0"/>
                <a:cs typeface="Times New Roman" panose="02020603050405020304" pitchFamily="18" charset="0"/>
              </a:rPr>
              <a:t>people are independent rational actors, while in a traditional society, people follow the ways of their fathers and grandfathers;</a:t>
            </a:r>
            <a:endParaRPr lang="en-US"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pPr>
            <a:r>
              <a:rPr lang="en-GB" dirty="0" smtClean="0">
                <a:latin typeface="Arial" panose="020B0604020202020204" pitchFamily="34" charset="0"/>
                <a:ea typeface="Calibri" panose="020F0502020204030204" pitchFamily="34" charset="0"/>
                <a:cs typeface="Times New Roman" panose="02020603050405020304" pitchFamily="18" charset="0"/>
              </a:rPr>
              <a:t>physical (geographical) and social mobility increases considerably and leads to the changes of unprecedented scope in all aspects of life;</a:t>
            </a:r>
            <a:endParaRPr lang="en-US"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pPr>
            <a:r>
              <a:rPr lang="en-GB" dirty="0" smtClean="0">
                <a:latin typeface="Arial" panose="020B0604020202020204" pitchFamily="34" charset="0"/>
                <a:ea typeface="Calibri" panose="020F0502020204030204" pitchFamily="34" charset="0"/>
                <a:cs typeface="Times New Roman" panose="02020603050405020304" pitchFamily="18" charset="0"/>
              </a:rPr>
              <a:t>constant and rapid economic growth, technical development, and progress.</a:t>
            </a:r>
            <a:r>
              <a:rPr lang="en-US" dirty="0" smtClean="0">
                <a:latin typeface="Arial" panose="020B0604020202020204" pitchFamily="34" charset="0"/>
                <a:ea typeface="Calibri" panose="020F0502020204030204" pitchFamily="34" charset="0"/>
                <a:cs typeface="Times New Roman" panose="02020603050405020304" pitchFamily="18" charset="0"/>
              </a:rPr>
              <a:t> </a:t>
            </a:r>
            <a:endParaRPr lang="en-US"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60219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63550"/>
          </a:xfrm>
        </p:spPr>
        <p:txBody>
          <a:bodyPr>
            <a:normAutofit/>
          </a:bodyPr>
          <a:lstStyle/>
          <a:p>
            <a:pPr algn="r"/>
            <a:r>
              <a:rPr lang="en-GB" sz="1400" b="1" cap="all" dirty="0" smtClean="0"/>
              <a:t>Political science introduction lecture 3</a:t>
            </a:r>
            <a:endParaRPr lang="en-US" sz="1400" dirty="0"/>
          </a:p>
        </p:txBody>
      </p:sp>
      <p:pic>
        <p:nvPicPr>
          <p:cNvPr id="1026" name="Picture 2" descr="Conservatism, Liberalism and Socialism&quot; - 1924 Liberal Party Poster :  ukpolitics"/>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053342" y="1028700"/>
            <a:ext cx="8094841" cy="5472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3595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63550"/>
          </a:xfrm>
        </p:spPr>
        <p:txBody>
          <a:bodyPr>
            <a:normAutofit/>
          </a:bodyPr>
          <a:lstStyle/>
          <a:p>
            <a:pPr algn="r"/>
            <a:r>
              <a:rPr lang="en-GB" sz="1400" b="1" cap="all" dirty="0" smtClean="0"/>
              <a:t>Political science introduction lecture 3</a:t>
            </a:r>
            <a:endParaRPr lang="en-US" sz="1400" dirty="0"/>
          </a:p>
        </p:txBody>
      </p:sp>
      <p:pic>
        <p:nvPicPr>
          <p:cNvPr id="4" name="Content Placeholder 3"/>
          <p:cNvPicPr>
            <a:picLocks noGrp="1" noChangeAspect="1"/>
          </p:cNvPicPr>
          <p:nvPr>
            <p:ph idx="1"/>
          </p:nvPr>
        </p:nvPicPr>
        <p:blipFill>
          <a:blip r:embed="rId2"/>
          <a:stretch>
            <a:fillRect/>
          </a:stretch>
        </p:blipFill>
        <p:spPr>
          <a:xfrm>
            <a:off x="402771" y="685800"/>
            <a:ext cx="11484429" cy="6172200"/>
          </a:xfrm>
          <a:prstGeom prst="rect">
            <a:avLst/>
          </a:prstGeom>
        </p:spPr>
      </p:pic>
    </p:spTree>
    <p:extLst>
      <p:ext uri="{BB962C8B-B14F-4D97-AF65-F5344CB8AC3E}">
        <p14:creationId xmlns:p14="http://schemas.microsoft.com/office/powerpoint/2010/main" val="3222809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63550"/>
          </a:xfrm>
        </p:spPr>
        <p:txBody>
          <a:bodyPr>
            <a:normAutofit/>
          </a:bodyPr>
          <a:lstStyle/>
          <a:p>
            <a:pPr algn="r"/>
            <a:r>
              <a:rPr lang="en-GB" sz="1400" b="1" cap="all" dirty="0" smtClean="0"/>
              <a:t>Political science introduction lecture 3</a:t>
            </a:r>
            <a:endParaRPr lang="en-US" sz="1400" dirty="0"/>
          </a:p>
        </p:txBody>
      </p:sp>
      <p:sp>
        <p:nvSpPr>
          <p:cNvPr id="3" name="Content Placeholder 2"/>
          <p:cNvSpPr>
            <a:spLocks noGrp="1"/>
          </p:cNvSpPr>
          <p:nvPr>
            <p:ph idx="1"/>
          </p:nvPr>
        </p:nvSpPr>
        <p:spPr>
          <a:xfrm>
            <a:off x="471488" y="1028700"/>
            <a:ext cx="11258550" cy="5472113"/>
          </a:xfrm>
        </p:spPr>
        <p:txBody>
          <a:bodyPr/>
          <a:lstStyle/>
          <a:p>
            <a:pPr marL="0" indent="0">
              <a:buNone/>
            </a:pPr>
            <a:r>
              <a:rPr lang="en-US" dirty="0"/>
              <a:t>Edmund Burke (1729-1797) </a:t>
            </a:r>
            <a:endParaRPr lang="en-US" dirty="0" smtClean="0"/>
          </a:p>
          <a:p>
            <a:pPr marL="0" indent="0">
              <a:buNone/>
            </a:pPr>
            <a:endParaRPr lang="en-GB" dirty="0"/>
          </a:p>
          <a:p>
            <a:pPr marL="0" indent="0">
              <a:buNone/>
            </a:pPr>
            <a:endParaRPr lang="en-US" dirty="0"/>
          </a:p>
          <a:p>
            <a:pPr marL="0" indent="0">
              <a:buNone/>
            </a:pPr>
            <a:endParaRPr lang="en-US" dirty="0"/>
          </a:p>
        </p:txBody>
      </p:sp>
      <p:sp>
        <p:nvSpPr>
          <p:cNvPr id="4" name="AutoShape 2" descr="Engraving of Edmund Burke (1729 – 1797) Irish statesman, author, orator,  political theorist and philosopher Stock Photo - Alam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2"/>
          <a:stretch>
            <a:fillRect/>
          </a:stretch>
        </p:blipFill>
        <p:spPr>
          <a:xfrm>
            <a:off x="838200" y="1789470"/>
            <a:ext cx="3710709" cy="5525730"/>
          </a:xfrm>
          <a:prstGeom prst="rect">
            <a:avLst/>
          </a:prstGeom>
        </p:spPr>
      </p:pic>
      <p:pic>
        <p:nvPicPr>
          <p:cNvPr id="8" name="Picture 7"/>
          <p:cNvPicPr>
            <a:picLocks noChangeAspect="1"/>
          </p:cNvPicPr>
          <p:nvPr/>
        </p:nvPicPr>
        <p:blipFill>
          <a:blip r:embed="rId3"/>
          <a:stretch>
            <a:fillRect/>
          </a:stretch>
        </p:blipFill>
        <p:spPr>
          <a:xfrm>
            <a:off x="5219700" y="2124074"/>
            <a:ext cx="2095500" cy="3120473"/>
          </a:xfrm>
          <a:prstGeom prst="rect">
            <a:avLst/>
          </a:prstGeom>
        </p:spPr>
      </p:pic>
      <p:pic>
        <p:nvPicPr>
          <p:cNvPr id="9" name="Picture 8"/>
          <p:cNvPicPr>
            <a:picLocks noChangeAspect="1"/>
          </p:cNvPicPr>
          <p:nvPr/>
        </p:nvPicPr>
        <p:blipFill>
          <a:blip r:embed="rId4"/>
          <a:stretch>
            <a:fillRect/>
          </a:stretch>
        </p:blipFill>
        <p:spPr>
          <a:xfrm>
            <a:off x="7684943" y="1436687"/>
            <a:ext cx="3580391" cy="4862513"/>
          </a:xfrm>
          <a:prstGeom prst="rect">
            <a:avLst/>
          </a:prstGeom>
        </p:spPr>
      </p:pic>
    </p:spTree>
    <p:extLst>
      <p:ext uri="{BB962C8B-B14F-4D97-AF65-F5344CB8AC3E}">
        <p14:creationId xmlns:p14="http://schemas.microsoft.com/office/powerpoint/2010/main" val="4157591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63550"/>
          </a:xfrm>
        </p:spPr>
        <p:txBody>
          <a:bodyPr>
            <a:normAutofit/>
          </a:bodyPr>
          <a:lstStyle/>
          <a:p>
            <a:pPr algn="r"/>
            <a:r>
              <a:rPr lang="en-GB" sz="1400" b="1" cap="all" dirty="0" smtClean="0"/>
              <a:t>Political science introduction lecture 3</a:t>
            </a:r>
            <a:endParaRPr lang="en-US" sz="1400" dirty="0"/>
          </a:p>
        </p:txBody>
      </p:sp>
      <p:sp>
        <p:nvSpPr>
          <p:cNvPr id="3" name="Content Placeholder 2"/>
          <p:cNvSpPr>
            <a:spLocks noGrp="1"/>
          </p:cNvSpPr>
          <p:nvPr>
            <p:ph idx="1"/>
          </p:nvPr>
        </p:nvSpPr>
        <p:spPr>
          <a:xfrm>
            <a:off x="471488" y="1028700"/>
            <a:ext cx="11258550" cy="5472113"/>
          </a:xfrm>
        </p:spPr>
        <p:txBody>
          <a:bodyPr/>
          <a:lstStyle/>
          <a:p>
            <a:pPr marL="0" indent="0" algn="ctr">
              <a:buNone/>
            </a:pPr>
            <a:r>
              <a:rPr lang="en-US" sz="4000" b="1" cap="all" dirty="0" smtClean="0"/>
              <a:t>Edmund Burke (1729-1797) </a:t>
            </a:r>
            <a:endParaRPr lang="en-US" sz="4000" b="1" dirty="0" smtClean="0"/>
          </a:p>
          <a:p>
            <a:pPr marL="0" indent="0" algn="ctr">
              <a:buNone/>
            </a:pPr>
            <a:r>
              <a:rPr lang="en-US" sz="4000" b="1" dirty="0" smtClean="0"/>
              <a:t>philosopher of conservatism utilitarianism and empiricism</a:t>
            </a:r>
          </a:p>
          <a:p>
            <a:pPr marL="0" indent="0" algn="ctr">
              <a:buNone/>
            </a:pPr>
            <a:r>
              <a:rPr lang="en-US" sz="4000" b="1" dirty="0" smtClean="0"/>
              <a:t>born in Dublin, </a:t>
            </a:r>
          </a:p>
          <a:p>
            <a:pPr marL="0" indent="0" algn="ctr">
              <a:buNone/>
            </a:pPr>
            <a:r>
              <a:rPr lang="en-US" sz="4000" b="1" dirty="0" smtClean="0"/>
              <a:t>Statesman, member of parliament (MP) between with the Whig Party </a:t>
            </a:r>
          </a:p>
          <a:p>
            <a:pPr marL="0" indent="0" algn="ctr">
              <a:buNone/>
            </a:pPr>
            <a:r>
              <a:rPr lang="en-US" sz="4000" b="1" i="1" dirty="0" smtClean="0"/>
              <a:t>A Vindication of Natural Society </a:t>
            </a:r>
          </a:p>
          <a:p>
            <a:pPr marL="0" indent="0" algn="ctr">
              <a:buNone/>
            </a:pPr>
            <a:r>
              <a:rPr lang="en-US" sz="4000" b="1" i="1" dirty="0" smtClean="0"/>
              <a:t>Reflections on the Revolution in France</a:t>
            </a:r>
          </a:p>
          <a:p>
            <a:pPr marL="0" indent="0">
              <a:buNone/>
            </a:pPr>
            <a:endParaRPr lang="en-US" dirty="0"/>
          </a:p>
        </p:txBody>
      </p:sp>
    </p:spTree>
    <p:extLst>
      <p:ext uri="{BB962C8B-B14F-4D97-AF65-F5344CB8AC3E}">
        <p14:creationId xmlns:p14="http://schemas.microsoft.com/office/powerpoint/2010/main" val="15524863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TotalTime>
  <Words>1229</Words>
  <Application>Microsoft Office PowerPoint</Application>
  <PresentationFormat>Widescreen</PresentationFormat>
  <Paragraphs>128</Paragraphs>
  <Slides>21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Algerian</vt:lpstr>
      <vt:lpstr>Arial</vt:lpstr>
      <vt:lpstr>Broadway</vt:lpstr>
      <vt:lpstr>Calibri</vt:lpstr>
      <vt:lpstr>Calibri Light</vt:lpstr>
      <vt:lpstr>Comic Sans MS</vt:lpstr>
      <vt:lpstr>Times New Roman</vt:lpstr>
      <vt:lpstr>Office Theme</vt:lpstr>
      <vt:lpstr>Political science introduction lecture 3</vt:lpstr>
      <vt:lpstr>Political science introduction lecture 3</vt:lpstr>
      <vt:lpstr>Political science introduction lecture 3</vt:lpstr>
      <vt:lpstr>Political science introduction lecture 3</vt:lpstr>
      <vt:lpstr>Political science introduction lecture 3</vt:lpstr>
      <vt:lpstr>Political science introduction lecture 3</vt:lpstr>
      <vt:lpstr>Political science introduction lecture 3</vt:lpstr>
      <vt:lpstr>Political science introduction lecture 3</vt:lpstr>
      <vt:lpstr>Political science introduction lecture 3</vt:lpstr>
      <vt:lpstr>Political science introduction lecture 3</vt:lpstr>
      <vt:lpstr>Political science introduction lecture 3</vt:lpstr>
      <vt:lpstr>Political science introduction lecture 3</vt:lpstr>
      <vt:lpstr>Political science introduction lecture 3</vt:lpstr>
      <vt:lpstr>Political science introduction lecture 3</vt:lpstr>
      <vt:lpstr>Political science introduction lecture 3</vt:lpstr>
      <vt:lpstr>Political science introduction lecture 3</vt:lpstr>
      <vt:lpstr>Political science introduction lecture 3</vt:lpstr>
      <vt:lpstr>Political science introduction lecture 3</vt:lpstr>
      <vt:lpstr>Political science introduction lecture 3</vt:lpstr>
      <vt:lpstr>Political science introduction lecture 3</vt:lpstr>
      <vt:lpstr>Political science introduction lecture 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Political science introduction lecture 3</dc:title>
  <dc:creator>Marem Buzurtanova</dc:creator>
  <cp:lastModifiedBy>Marem Buzurtanova</cp:lastModifiedBy>
  <cp:revision>18</cp:revision>
  <dcterms:created xsi:type="dcterms:W3CDTF">2020-10-03T03:47:11Z</dcterms:created>
  <dcterms:modified xsi:type="dcterms:W3CDTF">2021-09-27T05:44:30Z</dcterms:modified>
</cp:coreProperties>
</file>